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4" r:id="rId4"/>
    <p:sldId id="275" r:id="rId5"/>
    <p:sldId id="276" r:id="rId6"/>
    <p:sldId id="277" r:id="rId7"/>
    <p:sldId id="278" r:id="rId8"/>
    <p:sldId id="270" r:id="rId9"/>
    <p:sldId id="271" r:id="rId10"/>
    <p:sldId id="272" r:id="rId11"/>
    <p:sldId id="257" r:id="rId12"/>
    <p:sldId id="258" r:id="rId13"/>
    <p:sldId id="259" r:id="rId14"/>
    <p:sldId id="260" r:id="rId15"/>
    <p:sldId id="262" r:id="rId16"/>
    <p:sldId id="263" r:id="rId17"/>
    <p:sldId id="261" r:id="rId18"/>
    <p:sldId id="264" r:id="rId19"/>
    <p:sldId id="265" r:id="rId20"/>
    <p:sldId id="266" r:id="rId21"/>
    <p:sldId id="267" r:id="rId22"/>
    <p:sldId id="26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FDC19F-02E3-4D5F-B3EF-293BC9E9D6CC}" type="datetimeFigureOut">
              <a:rPr lang="en-US" smtClean="0"/>
              <a:pPr/>
              <a:t>5/27/2019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27AA0-2FF5-40E9-B090-6D23A31B7D00}" type="slidenum">
              <a:rPr lang="en-US" smtClean="0"/>
              <a:pPr/>
              <a:t>‹#›</a:t>
            </a:fld>
            <a:endParaRPr lang="en-US"/>
          </a:p>
        </p:txBody>
      </p:sp>
    </p:spTree>
    <p:extLst>
      <p:ext uri="{BB962C8B-B14F-4D97-AF65-F5344CB8AC3E}">
        <p14:creationId xmlns:p14="http://schemas.microsoft.com/office/powerpoint/2010/main" val="969067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DC19F-02E3-4D5F-B3EF-293BC9E9D6CC}" type="datetimeFigureOut">
              <a:rPr lang="en-US" smtClean="0"/>
              <a:pPr/>
              <a:t>5/27/2019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27AA0-2FF5-40E9-B090-6D23A31B7D00}" type="slidenum">
              <a:rPr lang="en-US" smtClean="0"/>
              <a:pPr/>
              <a:t>‹#›</a:t>
            </a:fld>
            <a:endParaRPr lang="en-US"/>
          </a:p>
        </p:txBody>
      </p:sp>
    </p:spTree>
    <p:extLst>
      <p:ext uri="{BB962C8B-B14F-4D97-AF65-F5344CB8AC3E}">
        <p14:creationId xmlns:p14="http://schemas.microsoft.com/office/powerpoint/2010/main" val="3506353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DC19F-02E3-4D5F-B3EF-293BC9E9D6CC}" type="datetimeFigureOut">
              <a:rPr lang="en-US" smtClean="0"/>
              <a:pPr/>
              <a:t>5/27/2019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27AA0-2FF5-40E9-B090-6D23A31B7D00}" type="slidenum">
              <a:rPr lang="en-US" smtClean="0"/>
              <a:pPr/>
              <a:t>‹#›</a:t>
            </a:fld>
            <a:endParaRPr lang="en-US"/>
          </a:p>
        </p:txBody>
      </p:sp>
    </p:spTree>
    <p:extLst>
      <p:ext uri="{BB962C8B-B14F-4D97-AF65-F5344CB8AC3E}">
        <p14:creationId xmlns:p14="http://schemas.microsoft.com/office/powerpoint/2010/main" val="988156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DC19F-02E3-4D5F-B3EF-293BC9E9D6CC}" type="datetimeFigureOut">
              <a:rPr lang="en-US" smtClean="0"/>
              <a:pPr/>
              <a:t>5/27/2019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27AA0-2FF5-40E9-B090-6D23A31B7D00}" type="slidenum">
              <a:rPr lang="en-US" smtClean="0"/>
              <a:pPr/>
              <a:t>‹#›</a:t>
            </a:fld>
            <a:endParaRPr lang="en-US"/>
          </a:p>
        </p:txBody>
      </p:sp>
    </p:spTree>
    <p:extLst>
      <p:ext uri="{BB962C8B-B14F-4D97-AF65-F5344CB8AC3E}">
        <p14:creationId xmlns:p14="http://schemas.microsoft.com/office/powerpoint/2010/main" val="3995389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FDC19F-02E3-4D5F-B3EF-293BC9E9D6CC}" type="datetimeFigureOut">
              <a:rPr lang="en-US" smtClean="0"/>
              <a:pPr/>
              <a:t>5/27/2019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627AA0-2FF5-40E9-B090-6D23A31B7D00}" type="slidenum">
              <a:rPr lang="en-US" smtClean="0"/>
              <a:pPr/>
              <a:t>‹#›</a:t>
            </a:fld>
            <a:endParaRPr lang="en-US"/>
          </a:p>
        </p:txBody>
      </p:sp>
    </p:spTree>
    <p:extLst>
      <p:ext uri="{BB962C8B-B14F-4D97-AF65-F5344CB8AC3E}">
        <p14:creationId xmlns:p14="http://schemas.microsoft.com/office/powerpoint/2010/main" val="1484962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FDC19F-02E3-4D5F-B3EF-293BC9E9D6CC}" type="datetimeFigureOut">
              <a:rPr lang="en-US" smtClean="0"/>
              <a:pPr/>
              <a:t>5/27/2019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27AA0-2FF5-40E9-B090-6D23A31B7D00}" type="slidenum">
              <a:rPr lang="en-US" smtClean="0"/>
              <a:pPr/>
              <a:t>‹#›</a:t>
            </a:fld>
            <a:endParaRPr lang="en-US"/>
          </a:p>
        </p:txBody>
      </p:sp>
    </p:spTree>
    <p:extLst>
      <p:ext uri="{BB962C8B-B14F-4D97-AF65-F5344CB8AC3E}">
        <p14:creationId xmlns:p14="http://schemas.microsoft.com/office/powerpoint/2010/main" val="241505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FDC19F-02E3-4D5F-B3EF-293BC9E9D6CC}" type="datetimeFigureOut">
              <a:rPr lang="en-US" smtClean="0"/>
              <a:pPr/>
              <a:t>5/27/2019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627AA0-2FF5-40E9-B090-6D23A31B7D00}" type="slidenum">
              <a:rPr lang="en-US" smtClean="0"/>
              <a:pPr/>
              <a:t>‹#›</a:t>
            </a:fld>
            <a:endParaRPr lang="en-US"/>
          </a:p>
        </p:txBody>
      </p:sp>
    </p:spTree>
    <p:extLst>
      <p:ext uri="{BB962C8B-B14F-4D97-AF65-F5344CB8AC3E}">
        <p14:creationId xmlns:p14="http://schemas.microsoft.com/office/powerpoint/2010/main" val="93065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FDC19F-02E3-4D5F-B3EF-293BC9E9D6CC}" type="datetimeFigureOut">
              <a:rPr lang="en-US" smtClean="0"/>
              <a:pPr/>
              <a:t>5/27/2019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627AA0-2FF5-40E9-B090-6D23A31B7D00}" type="slidenum">
              <a:rPr lang="en-US" smtClean="0"/>
              <a:pPr/>
              <a:t>‹#›</a:t>
            </a:fld>
            <a:endParaRPr lang="en-US"/>
          </a:p>
        </p:txBody>
      </p:sp>
    </p:spTree>
    <p:extLst>
      <p:ext uri="{BB962C8B-B14F-4D97-AF65-F5344CB8AC3E}">
        <p14:creationId xmlns:p14="http://schemas.microsoft.com/office/powerpoint/2010/main" val="537978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DC19F-02E3-4D5F-B3EF-293BC9E9D6CC}" type="datetimeFigureOut">
              <a:rPr lang="en-US" smtClean="0"/>
              <a:pPr/>
              <a:t>5/27/2019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627AA0-2FF5-40E9-B090-6D23A31B7D00}" type="slidenum">
              <a:rPr lang="en-US" smtClean="0"/>
              <a:pPr/>
              <a:t>‹#›</a:t>
            </a:fld>
            <a:endParaRPr lang="en-US"/>
          </a:p>
        </p:txBody>
      </p:sp>
    </p:spTree>
    <p:extLst>
      <p:ext uri="{BB962C8B-B14F-4D97-AF65-F5344CB8AC3E}">
        <p14:creationId xmlns:p14="http://schemas.microsoft.com/office/powerpoint/2010/main" val="250783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DC19F-02E3-4D5F-B3EF-293BC9E9D6CC}" type="datetimeFigureOut">
              <a:rPr lang="en-US" smtClean="0"/>
              <a:pPr/>
              <a:t>5/27/2019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27AA0-2FF5-40E9-B090-6D23A31B7D00}" type="slidenum">
              <a:rPr lang="en-US" smtClean="0"/>
              <a:pPr/>
              <a:t>‹#›</a:t>
            </a:fld>
            <a:endParaRPr lang="en-US"/>
          </a:p>
        </p:txBody>
      </p:sp>
    </p:spTree>
    <p:extLst>
      <p:ext uri="{BB962C8B-B14F-4D97-AF65-F5344CB8AC3E}">
        <p14:creationId xmlns:p14="http://schemas.microsoft.com/office/powerpoint/2010/main" val="982884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DC19F-02E3-4D5F-B3EF-293BC9E9D6CC}" type="datetimeFigureOut">
              <a:rPr lang="en-US" smtClean="0"/>
              <a:pPr/>
              <a:t>5/27/2019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627AA0-2FF5-40E9-B090-6D23A31B7D00}" type="slidenum">
              <a:rPr lang="en-US" smtClean="0"/>
              <a:pPr/>
              <a:t>‹#›</a:t>
            </a:fld>
            <a:endParaRPr lang="en-US"/>
          </a:p>
        </p:txBody>
      </p:sp>
    </p:spTree>
    <p:extLst>
      <p:ext uri="{BB962C8B-B14F-4D97-AF65-F5344CB8AC3E}">
        <p14:creationId xmlns:p14="http://schemas.microsoft.com/office/powerpoint/2010/main" val="1428949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DC19F-02E3-4D5F-B3EF-293BC9E9D6CC}" type="datetimeFigureOut">
              <a:rPr lang="en-US" smtClean="0"/>
              <a:pPr/>
              <a:t>5/27/2019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627AA0-2FF5-40E9-B090-6D23A31B7D00}" type="slidenum">
              <a:rPr lang="en-US" smtClean="0"/>
              <a:pPr/>
              <a:t>‹#›</a:t>
            </a:fld>
            <a:endParaRPr lang="en-US"/>
          </a:p>
        </p:txBody>
      </p:sp>
    </p:spTree>
    <p:extLst>
      <p:ext uri="{BB962C8B-B14F-4D97-AF65-F5344CB8AC3E}">
        <p14:creationId xmlns:p14="http://schemas.microsoft.com/office/powerpoint/2010/main" val="2051330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n.wikipedia.org/wiki/File:Disability_symbols.sv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lvl="1" algn="ctr" rtl="0">
              <a:spcBef>
                <a:spcPct val="0"/>
              </a:spcBef>
            </a:pPr>
            <a:r>
              <a:rPr lang="en-US" sz="2800" dirty="0"/>
              <a:t>Social Work with Special groups/Disabled people:</a:t>
            </a:r>
            <a:br>
              <a:rPr lang="en-US" sz="2800" dirty="0"/>
            </a:br>
            <a:endParaRPr lang="en-US" sz="2800" dirty="0"/>
          </a:p>
        </p:txBody>
      </p:sp>
      <p:sp>
        <p:nvSpPr>
          <p:cNvPr id="3" name="Subtitle 2"/>
          <p:cNvSpPr>
            <a:spLocks noGrp="1"/>
          </p:cNvSpPr>
          <p:nvPr>
            <p:ph type="subTitle" idx="1"/>
          </p:nvPr>
        </p:nvSpPr>
        <p:spPr/>
        <p:txBody>
          <a:bodyPr/>
          <a:lstStyle/>
          <a:p>
            <a:r>
              <a:rPr lang="en-US" dirty="0" smtClean="0"/>
              <a:t>Dr. Muhammad </a:t>
            </a:r>
            <a:r>
              <a:rPr lang="en-US" dirty="0" err="1" smtClean="0"/>
              <a:t>Ibrar</a:t>
            </a:r>
            <a:endParaRPr lang="en-US" dirty="0"/>
          </a:p>
        </p:txBody>
      </p:sp>
    </p:spTree>
    <p:extLst>
      <p:ext uri="{BB962C8B-B14F-4D97-AF65-F5344CB8AC3E}">
        <p14:creationId xmlns:p14="http://schemas.microsoft.com/office/powerpoint/2010/main" val="13760008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a:t>The WHO (2002) defines disability as an umbrella term, covering impairments, activity limitations and participation restrictions. Impairment is a problem in the body function or structure; an activity limitation is a difficulty encountered by an individual in executing a task or action while participation restriction is a problem experienced by an individual in involvement in life situations. Therefore, disability is a complex phenomenon, reflecting an interaction between features of a person body and features of the society in which he/he she lives. A disability may occur during a person’s lifetime or may be present from birth.</a:t>
            </a:r>
          </a:p>
          <a:p>
            <a:pPr marL="0" indent="0" algn="just">
              <a:buNone/>
            </a:pPr>
            <a:endParaRPr lang="en-US" dirty="0"/>
          </a:p>
        </p:txBody>
      </p:sp>
    </p:spTree>
    <p:extLst>
      <p:ext uri="{BB962C8B-B14F-4D97-AF65-F5344CB8AC3E}">
        <p14:creationId xmlns:p14="http://schemas.microsoft.com/office/powerpoint/2010/main" val="7029524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lgn="just">
              <a:buNone/>
            </a:pPr>
            <a:r>
              <a:rPr lang="en-US" dirty="0" smtClean="0"/>
              <a:t>In the living world every organism is dependent in its embryonic stage because of the fact that they cannot take care of themselves and hence needs the support of others for survival and growth. This dependency is treated as a part of normal behavior but from the word disabled or handicapped we mean a person who is unable to live a normal life and cannot perform his duties and obligations of life normally. </a:t>
            </a:r>
            <a:endParaRPr lang="en-US" dirty="0"/>
          </a:p>
        </p:txBody>
      </p:sp>
    </p:spTree>
    <p:extLst>
      <p:ext uri="{BB962C8B-B14F-4D97-AF65-F5344CB8AC3E}">
        <p14:creationId xmlns:p14="http://schemas.microsoft.com/office/powerpoint/2010/main" val="1614149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smtClean="0"/>
              <a:t>Allah has gifted human beings with five senses. These are the sense of sight, hearing, speech, touch and taste. These senses are so closely related and connected to each other that each part has to depend on the other to keep a person in a working condition. Any person who has some problem with his eyes, ears, limbs, or brain effecting the normal functioning then he is called to be handicapped.</a:t>
            </a:r>
            <a:endParaRPr lang="en-US" dirty="0"/>
          </a:p>
        </p:txBody>
      </p:sp>
    </p:spTree>
    <p:extLst>
      <p:ext uri="{BB962C8B-B14F-4D97-AF65-F5344CB8AC3E}">
        <p14:creationId xmlns:p14="http://schemas.microsoft.com/office/powerpoint/2010/main" val="34548862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Handicapped</a:t>
            </a:r>
            <a:endParaRPr lang="en-US" dirty="0"/>
          </a:p>
        </p:txBody>
      </p:sp>
      <p:sp>
        <p:nvSpPr>
          <p:cNvPr id="3" name="Content Placeholder 2"/>
          <p:cNvSpPr>
            <a:spLocks noGrp="1"/>
          </p:cNvSpPr>
          <p:nvPr>
            <p:ph idx="1"/>
          </p:nvPr>
        </p:nvSpPr>
        <p:spPr/>
        <p:txBody>
          <a:bodyPr/>
          <a:lstStyle/>
          <a:p>
            <a:pPr marL="0" indent="0" algn="just">
              <a:buNone/>
            </a:pPr>
            <a:r>
              <a:rPr lang="en-US" dirty="0" smtClean="0"/>
              <a:t>The word “Handicapped” or “Disabled” are used interchangeably and they are considered to be persons whose physical or mental well being is temporarily or permanently impaired, whether congenitally, illness or accident with the result that their self-dependence, schooling or employment is impeded (hampered). The word disability means the reduction of functional ability to lead a fruitful daily life.</a:t>
            </a:r>
            <a:endParaRPr lang="en-US" dirty="0"/>
          </a:p>
        </p:txBody>
      </p:sp>
    </p:spTree>
    <p:extLst>
      <p:ext uri="{BB962C8B-B14F-4D97-AF65-F5344CB8AC3E}">
        <p14:creationId xmlns:p14="http://schemas.microsoft.com/office/powerpoint/2010/main" val="194698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buNone/>
            </a:pPr>
            <a:r>
              <a:rPr lang="en-US" dirty="0" smtClean="0"/>
              <a:t>A handicapped person as the person who has a generally recognized and determined physical or mental defect which prevent him from taking part freely in the activities that are supposed to play an important role in the development of his personality.</a:t>
            </a:r>
            <a:endParaRPr lang="en-US" dirty="0"/>
          </a:p>
        </p:txBody>
      </p:sp>
    </p:spTree>
    <p:extLst>
      <p:ext uri="{BB962C8B-B14F-4D97-AF65-F5344CB8AC3E}">
        <p14:creationId xmlns:p14="http://schemas.microsoft.com/office/powerpoint/2010/main" val="147648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symbol of Access</a:t>
            </a:r>
            <a:endParaRPr lang="en-US" dirty="0"/>
          </a:p>
        </p:txBody>
      </p:sp>
      <p:sp>
        <p:nvSpPr>
          <p:cNvPr id="3" name="Content Placeholder 2"/>
          <p:cNvSpPr>
            <a:spLocks noGrp="1"/>
          </p:cNvSpPr>
          <p:nvPr>
            <p:ph idx="1"/>
          </p:nvPr>
        </p:nvSpPr>
        <p:spPr/>
        <p:txBody>
          <a:bodyPr/>
          <a:lstStyle/>
          <a:p>
            <a:pPr marL="0" indent="0">
              <a:buNone/>
            </a:pPr>
            <a:endParaRPr lang="en-US" dirty="0"/>
          </a:p>
        </p:txBody>
      </p:sp>
      <p:pic>
        <p:nvPicPr>
          <p:cNvPr id="1026" name="Picture 2" descr="C:\Users\abara\Desktop\451px-Handicapped_Accessible_sign.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1828800"/>
            <a:ext cx="7620000"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68789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pic>
        <p:nvPicPr>
          <p:cNvPr id="4" name="Content Placeholder 3" descr="Disability symbols">
            <a:hlinkClick r:id="rId2" tooltip="&quot;Disability symbols&quot;"/>
          </p:cNvPr>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209800" y="1905000"/>
            <a:ext cx="4648200" cy="3886200"/>
          </a:xfrm>
          <a:prstGeom prst="rect">
            <a:avLst/>
          </a:prstGeom>
          <a:noFill/>
          <a:ln>
            <a:noFill/>
          </a:ln>
        </p:spPr>
      </p:pic>
    </p:spTree>
    <p:extLst>
      <p:ext uri="{BB962C8B-B14F-4D97-AF65-F5344CB8AC3E}">
        <p14:creationId xmlns:p14="http://schemas.microsoft.com/office/powerpoint/2010/main" val="186469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spcBef>
                <a:spcPct val="0"/>
              </a:spcBef>
            </a:pPr>
            <a:r>
              <a:rPr lang="en-US" sz="3600" dirty="0"/>
              <a:t>Types of disability</a:t>
            </a:r>
            <a:r>
              <a:rPr lang="en-US" sz="2800" dirty="0"/>
              <a:t/>
            </a:r>
            <a:br>
              <a:rPr lang="en-US" sz="2800" dirty="0"/>
            </a:b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b="1" dirty="0" smtClean="0"/>
              <a:t>1.Speech </a:t>
            </a:r>
            <a:r>
              <a:rPr lang="en-US" b="1" dirty="0"/>
              <a:t>and hearing disabilities</a:t>
            </a:r>
            <a:r>
              <a:rPr lang="en-US" dirty="0"/>
              <a:t> can be caused by various factors. In some cases, genetics can be closely related to some disabilities. </a:t>
            </a:r>
            <a:r>
              <a:rPr lang="en-US" dirty="0" smtClean="0"/>
              <a:t>Some </a:t>
            </a:r>
            <a:r>
              <a:rPr lang="en-US" dirty="0"/>
              <a:t>people are genetically </a:t>
            </a:r>
            <a:r>
              <a:rPr lang="en-US" dirty="0" smtClean="0"/>
              <a:t>subject </a:t>
            </a:r>
            <a:r>
              <a:rPr lang="en-US" dirty="0"/>
              <a:t>to some disabilities. Speech disabilities are related to problems with speech. Some people cannot speak at all. Some people can make sounds, but these are not </a:t>
            </a:r>
            <a:r>
              <a:rPr lang="en-US" dirty="0" smtClean="0"/>
              <a:t>articulated (spoken) </a:t>
            </a:r>
            <a:r>
              <a:rPr lang="en-US" dirty="0"/>
              <a:t>sounds, and they are hard to understand when talking. Hearing disabilities can be partial or total. They are usually caused by trauma and hearing system damages.</a:t>
            </a:r>
          </a:p>
        </p:txBody>
      </p:sp>
    </p:spTree>
    <p:extLst>
      <p:ext uri="{BB962C8B-B14F-4D97-AF65-F5344CB8AC3E}">
        <p14:creationId xmlns:p14="http://schemas.microsoft.com/office/powerpoint/2010/main" val="32477866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smtClean="0"/>
              <a:t>2.</a:t>
            </a:r>
            <a:r>
              <a:rPr lang="en-US" b="1" dirty="0"/>
              <a:t> Visual disabilities</a:t>
            </a:r>
            <a:r>
              <a:rPr lang="en-US" dirty="0"/>
              <a:t> can be severe or mild. People who have mild visual problems can use eyeglasses to solve this problem. However, there are people who cannot see at all. Blindness can be caused by various factors, but there are also people who are born blind. Some people cannot tell the difference between colors. This is another type of visual disorder.</a:t>
            </a:r>
          </a:p>
        </p:txBody>
      </p:sp>
    </p:spTree>
    <p:extLst>
      <p:ext uri="{BB962C8B-B14F-4D97-AF65-F5344CB8AC3E}">
        <p14:creationId xmlns:p14="http://schemas.microsoft.com/office/powerpoint/2010/main" val="41082663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smtClean="0"/>
              <a:t>3.</a:t>
            </a:r>
            <a:r>
              <a:rPr lang="en-US" b="1" dirty="0"/>
              <a:t> Physical disabilities</a:t>
            </a:r>
            <a:r>
              <a:rPr lang="en-US" dirty="0"/>
              <a:t> can be divided into several groups, like coordination disabilities, upper limb disabilities, lower limb disabilities, etc</a:t>
            </a:r>
            <a:r>
              <a:rPr lang="en-US" dirty="0" smtClean="0"/>
              <a:t>.</a:t>
            </a:r>
          </a:p>
          <a:p>
            <a:pPr marL="0" indent="0" algn="just">
              <a:buNone/>
            </a:pPr>
            <a:endParaRPr lang="en-US" dirty="0"/>
          </a:p>
        </p:txBody>
      </p:sp>
    </p:spTree>
    <p:extLst>
      <p:ext uri="{BB962C8B-B14F-4D97-AF65-F5344CB8AC3E}">
        <p14:creationId xmlns:p14="http://schemas.microsoft.com/office/powerpoint/2010/main" val="1591161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pPr>
              <a:buNone/>
            </a:pPr>
            <a:r>
              <a:rPr lang="en-US" b="1" dirty="0" smtClean="0"/>
              <a:t>Disability: </a:t>
            </a:r>
            <a:r>
              <a:rPr lang="en-US" dirty="0" smtClean="0"/>
              <a:t>Refers to malfunctioning of any organ of the body, visible or invisible.</a:t>
            </a:r>
          </a:p>
          <a:p>
            <a:pPr>
              <a:buNone/>
            </a:pPr>
            <a:r>
              <a:rPr lang="en-US" b="1" dirty="0" smtClean="0"/>
              <a:t>Deaf/Mute: </a:t>
            </a:r>
            <a:r>
              <a:rPr lang="en-US" dirty="0" smtClean="0"/>
              <a:t>A person who is unable to hear or speak especially one in whom inability to speak is due to congenital or early deafness.</a:t>
            </a:r>
          </a:p>
          <a:p>
            <a:pPr>
              <a:buNone/>
            </a:pPr>
            <a:r>
              <a:rPr lang="en-US" b="1" dirty="0" smtClean="0"/>
              <a:t>Crippled: </a:t>
            </a:r>
            <a:r>
              <a:rPr lang="en-US" dirty="0" smtClean="0"/>
              <a:t>Someone who is unable to walk normally because of an injury or disability to the legs or back.</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smtClean="0"/>
              <a:t>4.</a:t>
            </a:r>
            <a:r>
              <a:rPr lang="en-US" b="1" dirty="0"/>
              <a:t> Cognitive disabilities</a:t>
            </a:r>
            <a:r>
              <a:rPr lang="en-US" dirty="0"/>
              <a:t> include learning disabilities, like problems with concentration, speaking, writing or reading. Problems with attention are common in this type of disability. These people have problems with learning and memorizing things.</a:t>
            </a:r>
          </a:p>
        </p:txBody>
      </p:sp>
    </p:spTree>
    <p:extLst>
      <p:ext uri="{BB962C8B-B14F-4D97-AF65-F5344CB8AC3E}">
        <p14:creationId xmlns:p14="http://schemas.microsoft.com/office/powerpoint/2010/main" val="36746318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smtClean="0"/>
              <a:t>5.</a:t>
            </a:r>
            <a:r>
              <a:rPr lang="en-US" b="1" dirty="0"/>
              <a:t> Brain disabilities</a:t>
            </a:r>
            <a:r>
              <a:rPr lang="en-US" dirty="0"/>
              <a:t> are usually caused by trauma and head injuries. Sometimes, these problems are caused by genetics</a:t>
            </a:r>
            <a:r>
              <a:rPr lang="en-US" dirty="0" smtClean="0"/>
              <a:t>.</a:t>
            </a:r>
          </a:p>
          <a:p>
            <a:pPr marL="0" indent="0" algn="just">
              <a:buNone/>
            </a:pPr>
            <a:endParaRPr lang="en-US" dirty="0"/>
          </a:p>
        </p:txBody>
      </p:sp>
    </p:spTree>
    <p:extLst>
      <p:ext uri="{BB962C8B-B14F-4D97-AF65-F5344CB8AC3E}">
        <p14:creationId xmlns:p14="http://schemas.microsoft.com/office/powerpoint/2010/main" val="3810972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spcBef>
                <a:spcPct val="0"/>
              </a:spcBef>
            </a:pPr>
            <a:r>
              <a:rPr lang="en-US" sz="3200" dirty="0"/>
              <a:t>Problems of handicapped</a:t>
            </a:r>
            <a:r>
              <a:rPr lang="en-US" sz="2800" dirty="0"/>
              <a:t/>
            </a:r>
            <a:br>
              <a:rPr lang="en-US" sz="2800" dirty="0"/>
            </a:br>
            <a:endParaRPr lang="en-US" dirty="0"/>
          </a:p>
        </p:txBody>
      </p:sp>
      <p:sp>
        <p:nvSpPr>
          <p:cNvPr id="3" name="Content Placeholder 2"/>
          <p:cNvSpPr>
            <a:spLocks noGrp="1"/>
          </p:cNvSpPr>
          <p:nvPr>
            <p:ph idx="1"/>
          </p:nvPr>
        </p:nvSpPr>
        <p:spPr/>
        <p:txBody>
          <a:bodyPr/>
          <a:lstStyle/>
          <a:p>
            <a:pPr marL="0" indent="0">
              <a:buNone/>
            </a:pPr>
            <a:r>
              <a:rPr lang="en-US" dirty="0" smtClean="0"/>
              <a:t>1.</a:t>
            </a:r>
          </a:p>
          <a:p>
            <a:pPr marL="0" indent="0">
              <a:buNone/>
            </a:pPr>
            <a:r>
              <a:rPr lang="en-US" dirty="0" smtClean="0"/>
              <a:t>2.</a:t>
            </a:r>
          </a:p>
          <a:p>
            <a:pPr marL="0" indent="0">
              <a:buNone/>
            </a:pPr>
            <a:r>
              <a:rPr lang="en-US" dirty="0" smtClean="0"/>
              <a:t>3.</a:t>
            </a:r>
          </a:p>
          <a:p>
            <a:pPr marL="0" indent="0">
              <a:buNone/>
            </a:pPr>
            <a:r>
              <a:rPr lang="en-US" dirty="0" smtClean="0"/>
              <a:t>4.</a:t>
            </a:r>
          </a:p>
          <a:p>
            <a:pPr marL="0" indent="0">
              <a:buNone/>
            </a:pPr>
            <a:r>
              <a:rPr lang="en-US" dirty="0" smtClean="0"/>
              <a:t>5.</a:t>
            </a:r>
          </a:p>
          <a:p>
            <a:pPr marL="0" indent="0">
              <a:buNone/>
            </a:pPr>
            <a:r>
              <a:rPr lang="en-US" dirty="0" smtClean="0"/>
              <a:t>6.</a:t>
            </a:r>
          </a:p>
          <a:p>
            <a:pPr marL="0" indent="0">
              <a:buNone/>
            </a:pPr>
            <a:r>
              <a:rPr lang="en-US" dirty="0" smtClean="0"/>
              <a:t>7.</a:t>
            </a:r>
            <a:endParaRPr lang="en-US" dirty="0"/>
          </a:p>
        </p:txBody>
      </p:sp>
    </p:spTree>
    <p:extLst>
      <p:ext uri="{BB962C8B-B14F-4D97-AF65-F5344CB8AC3E}">
        <p14:creationId xmlns:p14="http://schemas.microsoft.com/office/powerpoint/2010/main" val="4004141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buNone/>
            </a:pPr>
            <a:r>
              <a:rPr lang="en-US" b="1" dirty="0" smtClean="0"/>
              <a:t>Mentally Retarded: </a:t>
            </a:r>
            <a:r>
              <a:rPr lang="en-US" dirty="0" smtClean="0"/>
              <a:t>The term mentally retarded, is used to refer to the condition of a person who is significantly below average of the general intellectual functioning of a normal person.</a:t>
            </a:r>
          </a:p>
          <a:p>
            <a:pPr>
              <a:buNone/>
            </a:pPr>
            <a:r>
              <a:rPr lang="en-US" b="1" dirty="0" smtClean="0"/>
              <a:t>Multiple Disability: </a:t>
            </a:r>
            <a:r>
              <a:rPr lang="en-US" dirty="0" smtClean="0"/>
              <a:t>The persons having more than one disability.</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 about the PWDs in Pakistan</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	Total population of PWDs (5.035 million) in Pakistan, is surprisingly more than the population of any of the individual countries population of Norway, New Zealand, Lebanon or Kuwait. From within Pakistan, PWDs population is more than the combined population of three cities i.e. Multan, Hyderabad and Peshawar.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	By type of disability, crippled population constitute 19.2 % of total PWDs, multiple disabilities 8.3 %, blind 8.2 %, mentally retarded 7.6 %, deaf 7.5 % and insane 6.4%. Thus the number of crippled populations (964,000) is more than the total population of Bhutan (738,000 in 2011), number of blind (412,000) is more than the total population of Maldives (320,000 in 2011).</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	There is need to investigate the causes of very high prevalence of PWDs population in certain districts, e.g. Karachi East (10.3%) and </a:t>
            </a:r>
            <a:r>
              <a:rPr lang="en-US" dirty="0" err="1" smtClean="0"/>
              <a:t>Awaran</a:t>
            </a:r>
            <a:r>
              <a:rPr lang="en-US" dirty="0" smtClean="0"/>
              <a:t> (9.7%). It means that every 10th person of Karachi East and </a:t>
            </a:r>
            <a:r>
              <a:rPr lang="en-US" dirty="0" err="1" smtClean="0"/>
              <a:t>Awaran</a:t>
            </a:r>
            <a:r>
              <a:rPr lang="en-US" dirty="0" smtClean="0"/>
              <a:t> suffers from any type of disability. More over, </a:t>
            </a:r>
            <a:r>
              <a:rPr lang="en-US" dirty="0" err="1" smtClean="0"/>
              <a:t>Kharan</a:t>
            </a:r>
            <a:r>
              <a:rPr lang="en-US" dirty="0" smtClean="0"/>
              <a:t> (8.7%), </a:t>
            </a:r>
            <a:r>
              <a:rPr lang="en-US" dirty="0" err="1" smtClean="0"/>
              <a:t>Chakwal</a:t>
            </a:r>
            <a:r>
              <a:rPr lang="en-US" dirty="0" smtClean="0"/>
              <a:t> (7.7%), </a:t>
            </a:r>
            <a:r>
              <a:rPr lang="en-US" dirty="0" err="1" smtClean="0"/>
              <a:t>Malakand</a:t>
            </a:r>
            <a:r>
              <a:rPr lang="en-US" dirty="0" smtClean="0"/>
              <a:t> (7.6%) and </a:t>
            </a:r>
            <a:r>
              <a:rPr lang="en-US" dirty="0" err="1" smtClean="0"/>
              <a:t>Jhang</a:t>
            </a:r>
            <a:r>
              <a:rPr lang="en-US" dirty="0" smtClean="0"/>
              <a:t> (7.2%) is estimated to have PWDs in the population.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lgn="just">
              <a:buNone/>
            </a:pPr>
            <a:r>
              <a:rPr lang="en-US" dirty="0" smtClean="0"/>
              <a:t>	It is estimated that around 1.4 million (28.9% of total number of PWDs) are the children of school going age (including 0.6 million girls) who do not have access to special schools due to limited capacity in existing special schools and also transportation problems.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Background</a:t>
            </a:r>
            <a:endParaRPr lang="en-US"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smtClean="0"/>
              <a:t>The </a:t>
            </a:r>
            <a:r>
              <a:rPr lang="en-US" dirty="0"/>
              <a:t>United Nations General Assembly adopted the World </a:t>
            </a:r>
            <a:r>
              <a:rPr lang="en-US" dirty="0" err="1"/>
              <a:t>Programme</a:t>
            </a:r>
            <a:r>
              <a:rPr lang="en-US" dirty="0"/>
              <a:t> of Action Concerning Disabled Persons at its 37</a:t>
            </a:r>
            <a:r>
              <a:rPr lang="en-US" baseline="30000" dirty="0"/>
              <a:t>th</a:t>
            </a:r>
            <a:r>
              <a:rPr lang="en-US" dirty="0"/>
              <a:t> regular session in 1982. The purpose of that </a:t>
            </a:r>
            <a:r>
              <a:rPr lang="en-US" dirty="0" err="1"/>
              <a:t>programme</a:t>
            </a:r>
            <a:r>
              <a:rPr lang="en-US" dirty="0"/>
              <a:t> was to promote measures for prevention of disabilities, rehabilitation and </a:t>
            </a:r>
            <a:r>
              <a:rPr lang="en-US" dirty="0" smtClean="0"/>
              <a:t>realization </a:t>
            </a:r>
            <a:r>
              <a:rPr lang="en-US" dirty="0"/>
              <a:t>of goals, “full participation” of disabled persons in social life, development and “equality</a:t>
            </a:r>
            <a:r>
              <a:rPr lang="en-US" dirty="0" smtClean="0"/>
              <a:t>”.</a:t>
            </a:r>
            <a:r>
              <a:rPr lang="en-US" dirty="0"/>
              <a:t> The </a:t>
            </a:r>
            <a:r>
              <a:rPr lang="en-US" dirty="0" err="1"/>
              <a:t>Programme</a:t>
            </a:r>
            <a:r>
              <a:rPr lang="en-US" dirty="0"/>
              <a:t> further </a:t>
            </a:r>
            <a:r>
              <a:rPr lang="en-US" dirty="0" smtClean="0"/>
              <a:t>emphasized </a:t>
            </a:r>
            <a:r>
              <a:rPr lang="en-US" dirty="0"/>
              <a:t>that these concepts should apply with the same scope and urgency to all countries, regardless of their level of development</a:t>
            </a:r>
            <a:r>
              <a:rPr lang="en-US" dirty="0" smtClean="0"/>
              <a:t>.</a:t>
            </a:r>
            <a:r>
              <a:rPr lang="en-US" dirty="0"/>
              <a:t> </a:t>
            </a:r>
            <a:r>
              <a:rPr lang="en-US" dirty="0" smtClean="0"/>
              <a:t>The </a:t>
            </a:r>
            <a:r>
              <a:rPr lang="en-US" dirty="0"/>
              <a:t>United Nations Decade of the Disabled Persons (1983-1992) came into force thereafter. </a:t>
            </a:r>
            <a:r>
              <a:rPr lang="en-US" dirty="0" smtClean="0"/>
              <a:t> </a:t>
            </a:r>
            <a:endParaRPr lang="en-US" dirty="0"/>
          </a:p>
        </p:txBody>
      </p:sp>
    </p:spTree>
    <p:extLst>
      <p:ext uri="{BB962C8B-B14F-4D97-AF65-F5344CB8AC3E}">
        <p14:creationId xmlns:p14="http://schemas.microsoft.com/office/powerpoint/2010/main" val="42147166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Situational Analysis</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a:t>There are more than 600 million people with disabilities worldwide and 180 million are children, 400 million live in developing countries and 80 million in Africa. The World Health </a:t>
            </a:r>
            <a:r>
              <a:rPr lang="en-US" dirty="0" err="1"/>
              <a:t>Organisation</a:t>
            </a:r>
            <a:r>
              <a:rPr lang="en-US" dirty="0"/>
              <a:t> (2002) reported that about 40 per cent of Africa’s population consists of people with disabilities, including 10-15% of school age children</a:t>
            </a:r>
            <a:r>
              <a:rPr lang="en-US" dirty="0" smtClean="0"/>
              <a:t>.</a:t>
            </a:r>
            <a:r>
              <a:rPr lang="en-US" dirty="0"/>
              <a:t> To date some community members still encounter difficulties in accepting people with disabilities. </a:t>
            </a:r>
          </a:p>
        </p:txBody>
      </p:sp>
    </p:spTree>
    <p:extLst>
      <p:ext uri="{BB962C8B-B14F-4D97-AF65-F5344CB8AC3E}">
        <p14:creationId xmlns:p14="http://schemas.microsoft.com/office/powerpoint/2010/main" val="1439550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686</TotalTime>
  <Words>986</Words>
  <Application>Microsoft Office PowerPoint</Application>
  <PresentationFormat>On-screen Show (4:3)</PresentationFormat>
  <Paragraphs>51</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Social Work with Special groups/Disabled people: </vt:lpstr>
      <vt:lpstr>Definitions</vt:lpstr>
      <vt:lpstr>…Contd.</vt:lpstr>
      <vt:lpstr>Facts about the PWDs in Pakistan</vt:lpstr>
      <vt:lpstr>…Contd.</vt:lpstr>
      <vt:lpstr>…Contd.</vt:lpstr>
      <vt:lpstr>…Contd.</vt:lpstr>
      <vt:lpstr>Historical Background</vt:lpstr>
      <vt:lpstr>Situational Analysis</vt:lpstr>
      <vt:lpstr>Introduction</vt:lpstr>
      <vt:lpstr>Introduction</vt:lpstr>
      <vt:lpstr>…Contd.</vt:lpstr>
      <vt:lpstr>Definition of Handicapped</vt:lpstr>
      <vt:lpstr>…Contd.</vt:lpstr>
      <vt:lpstr>International symbol of Access</vt:lpstr>
      <vt:lpstr>…Contd.</vt:lpstr>
      <vt:lpstr>Types of disability </vt:lpstr>
      <vt:lpstr>…Contd.</vt:lpstr>
      <vt:lpstr>…Contd.</vt:lpstr>
      <vt:lpstr>…Contd.</vt:lpstr>
      <vt:lpstr>…Contd.</vt:lpstr>
      <vt:lpstr>Problems of handicapped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Work with Special groups/Disabled people: </dc:title>
  <dc:creator>abara</dc:creator>
  <cp:lastModifiedBy>Ibrar</cp:lastModifiedBy>
  <cp:revision>43</cp:revision>
  <dcterms:created xsi:type="dcterms:W3CDTF">2012-04-23T02:13:01Z</dcterms:created>
  <dcterms:modified xsi:type="dcterms:W3CDTF">2019-05-27T05:58:37Z</dcterms:modified>
</cp:coreProperties>
</file>